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7" r:id="rId2"/>
    <p:sldId id="259" r:id="rId3"/>
    <p:sldId id="260" r:id="rId4"/>
    <p:sldId id="261" r:id="rId5"/>
    <p:sldId id="288" r:id="rId6"/>
    <p:sldId id="262" r:id="rId7"/>
    <p:sldId id="264" r:id="rId8"/>
    <p:sldId id="265" r:id="rId9"/>
    <p:sldId id="266" r:id="rId10"/>
    <p:sldId id="267" r:id="rId11"/>
    <p:sldId id="269" r:id="rId12"/>
    <p:sldId id="271" r:id="rId13"/>
    <p:sldId id="273" r:id="rId14"/>
    <p:sldId id="274" r:id="rId15"/>
    <p:sldId id="289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34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291149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xfrm>
            <a:off x="6337300" y="9290050"/>
            <a:ext cx="317500" cy="330200"/>
          </a:xfrm>
          <a:prstGeom prst="rect">
            <a:avLst/>
          </a:prstGeom>
        </p:spPr>
        <p:txBody>
          <a:bodyPr anchor="ctr"/>
          <a:lstStyle>
            <a:lvl1pPr>
              <a:defRPr sz="1600">
                <a:latin typeface="Cochin"/>
                <a:ea typeface="Cochin"/>
                <a:cs typeface="Cochin"/>
                <a:sym typeface="Cochin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1060994" y="534851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rPr dirty="0"/>
              <a:t>Listening to </a:t>
            </a:r>
            <a:r>
              <a:rPr dirty="0" err="1"/>
              <a:t>Hypercolors</a:t>
            </a:r>
            <a:r>
              <a:rPr dirty="0"/>
              <a:t>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36" y="4929051"/>
            <a:ext cx="8879115" cy="4603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1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>
                <a:solidFill>
                  <a:srgbClr val="0433FF"/>
                </a:solidFill>
              </a:defRPr>
            </a:lvl1pPr>
          </a:lstStyle>
          <a:p>
            <a:r>
              <a:t>More About Information Spaces and Dimension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68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28" y="2364377"/>
            <a:ext cx="9085944" cy="681445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169"/>
          <p:cNvSpPr txBox="1">
            <a:spLocks/>
          </p:cNvSpPr>
          <p:nvPr/>
        </p:nvSpPr>
        <p:spPr>
          <a:xfrm>
            <a:off x="952500" y="904240"/>
            <a:ext cx="11099800" cy="2087154"/>
          </a:xfrm>
          <a:prstGeom prst="rect">
            <a:avLst/>
          </a:prstGeom>
        </p:spPr>
        <p:txBody>
          <a:bodyPr/>
          <a:lstStyle>
            <a:lvl1pPr marL="0" marR="0" indent="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 smtClean="0"/>
              <a:t>We can represent the possible outputs of three color generators (e.g. RGB) with variable intensity using a color cube: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1" animBg="1" advAuto="0"/>
      <p:bldP spid="3" grpId="0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68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200" y="3061820"/>
            <a:ext cx="4839945" cy="3629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68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0622" y="2022983"/>
            <a:ext cx="7610178" cy="570763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5051933" y="8305800"/>
            <a:ext cx="290093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(t, x, y,</a:t>
            </a:r>
            <a:r>
              <a:rPr>
                <a:solidFill>
                  <a:srgbClr val="FF2600"/>
                </a:solidFill>
              </a:rPr>
              <a:t> r</a:t>
            </a:r>
            <a:r>
              <a:t>, </a:t>
            </a:r>
            <a:r>
              <a:rPr>
                <a:solidFill>
                  <a:srgbClr val="00F900"/>
                </a:solidFill>
              </a:rPr>
              <a:t>g</a:t>
            </a:r>
            <a:r>
              <a:t>, </a:t>
            </a:r>
            <a:r>
              <a:rPr>
                <a:solidFill>
                  <a:srgbClr val="0433FF"/>
                </a:solidFill>
              </a:rPr>
              <a:t>b</a:t>
            </a:r>
            <a:r>
              <a:t>)</a:t>
            </a:r>
          </a:p>
        </p:txBody>
      </p:sp>
      <p:sp>
        <p:nvSpPr>
          <p:cNvPr id="5" name="Shape 173"/>
          <p:cNvSpPr txBox="1">
            <a:spLocks/>
          </p:cNvSpPr>
          <p:nvPr/>
        </p:nvSpPr>
        <p:spPr>
          <a:xfrm>
            <a:off x="1092200" y="517017"/>
            <a:ext cx="11099800" cy="7213600"/>
          </a:xfrm>
          <a:prstGeom prst="rect">
            <a:avLst/>
          </a:prstGeom>
        </p:spPr>
        <p:txBody>
          <a:bodyPr/>
          <a:lstStyle>
            <a:lvl1pPr marL="0" marR="0" indent="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mtClean="0"/>
              <a:t>Using that concept, we realize that a computer display picks out points in a 5+1 dimensional space-time:</a:t>
            </a:r>
          </a:p>
          <a:p>
            <a:pPr hangingPunct="1"/>
            <a:endParaRPr lang="en-US" smtClean="0"/>
          </a:p>
          <a:p>
            <a:pPr hangingPunct="1"/>
            <a:endParaRPr lang="en-US" smtClean="0"/>
          </a:p>
          <a:p>
            <a:pPr hangingPunct="1"/>
            <a:endParaRPr lang="en-US" smtClean="0"/>
          </a:p>
          <a:p>
            <a:pPr hangingPunct="1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1" animBg="1" advAuto="0"/>
      <p:bldP spid="176" grpId="2" animBg="1" advAuto="0"/>
      <p:bldP spid="177" grpId="3" animBg="1" advAuto="0"/>
      <p:bldP spid="5" grpId="0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/>
              <a:t>We can also define, in the same way, a “tone cube” for (say) C-E-G chords.   </a:t>
            </a:r>
          </a:p>
          <a:p>
            <a:pPr marL="0" indent="0">
              <a:buSzTx/>
              <a:buNone/>
            </a:pPr>
            <a:r>
              <a:rPr dirty="0"/>
              <a:t>Humans can recognize that there are three tones, and judge their relative intensities.  (How well? - an interesting question!)</a:t>
            </a:r>
          </a:p>
          <a:p>
            <a:pPr marL="0" indent="0">
              <a:buSzTx/>
              <a:buNone/>
            </a:pPr>
            <a:r>
              <a:rPr dirty="0"/>
              <a:t>We can, for example, map (R, G, B) -&gt; (C, E, G) and “hear” colors and chords.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1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But we don’t have to stop there.  We can have tone tessaracts, or hypercubes of arbitrary dimension.  </a:t>
            </a:r>
          </a:p>
          <a:p>
            <a:pPr marL="0" indent="0">
              <a:buSzTx/>
              <a:buNone/>
            </a:pPr>
            <a:r>
              <a:t>In this way we can encode hyperspectral images, or other high-dimensional data (HDD) attached to positions.  </a:t>
            </a:r>
          </a:p>
          <a:p>
            <a:pPr marL="0" indent="0">
              <a:buSzTx/>
              <a:buNone/>
            </a:pPr>
            <a:r>
              <a:t>Alternatively, we can quick-play through “scales”, mapping coordinates in HDD to the notes’ intensities.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1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Video </a:t>
            </a:r>
            <a:r>
              <a:rPr lang="es-MX" dirty="0" err="1" smtClean="0"/>
              <a:t>Maths</a:t>
            </a:r>
            <a:r>
              <a:rPr lang="es-MX" dirty="0" smtClean="0"/>
              <a:t> and </a:t>
            </a:r>
            <a:r>
              <a:rPr lang="es-MX" dirty="0" err="1" smtClean="0"/>
              <a:t>Music</a:t>
            </a:r>
            <a:r>
              <a:rPr lang="es-MX" dirty="0" smtClean="0"/>
              <a:t> Minuto </a:t>
            </a:r>
            <a:r>
              <a:rPr lang="es-MX" dirty="0" smtClean="0"/>
              <a:t>2</a:t>
            </a:r>
            <a:br>
              <a:rPr lang="es-MX" dirty="0" smtClean="0"/>
            </a:br>
            <a:r>
              <a:rPr lang="es-MX" dirty="0" err="1" smtClean="0"/>
              <a:t>Youtube</a:t>
            </a:r>
            <a:r>
              <a:rPr lang="es-MX" dirty="0" smtClean="0"/>
              <a:t>: </a:t>
            </a:r>
            <a:r>
              <a:rPr lang="en-US" dirty="0"/>
              <a:t>The Science Behind the Arts The </a:t>
            </a:r>
            <a:r>
              <a:rPr lang="en-US" dirty="0" err="1"/>
              <a:t>Maths</a:t>
            </a:r>
            <a:r>
              <a:rPr lang="en-US"/>
              <a:t> Behind Music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8645714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What is Color Vision For?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Vision, in general, is a way of getting information from distant objects.  </a:t>
            </a:r>
          </a:p>
          <a:p>
            <a:pPr marL="0" indent="0">
              <a:buSzTx/>
              <a:buNone/>
            </a:pPr>
            <a:r>
              <a:t>In this respect it differs from the chemical senses, smell and taste. </a:t>
            </a:r>
          </a:p>
          <a:p>
            <a:pPr marL="0" indent="0">
              <a:buSzTx/>
              <a:buNone/>
            </a:pPr>
            <a:r>
              <a:t>But since the frequency-dependent reflectance of a material depends on its chemistry,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color</a:t>
            </a:r>
            <a:r>
              <a:t> vision is a way of getting chemical information at a distance.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1" build="p" bldLvl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For example, you can find good fruit in an arboreal environment.  This may be why primates have especially good color vision (among mammals).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1" build="p" bldLvl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In the biological world, color is often used for signaling.</a:t>
            </a:r>
          </a:p>
          <a:p>
            <a:pPr marL="0" indent="0">
              <a:buSzTx/>
              <a:buNone/>
            </a:pPr>
            <a:r>
              <a:t>Plants signal “nectar here”, tree frogs signal “I am poisonous”, and so forth. </a:t>
            </a:r>
          </a:p>
          <a:p>
            <a:pPr marL="0" indent="0">
              <a:buSzTx/>
              <a:buNone/>
            </a:pPr>
            <a:r>
              <a:t>Clever animals often use color for signaling their reproductive fitness: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Basic Ideas of Fourier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1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511167"/>
            <a:ext cx="13004801" cy="73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mantisShrim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83607" y="-200918"/>
            <a:ext cx="17772014" cy="1015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Synesthesia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1110346"/>
            <a:ext cx="7366000" cy="279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4198525"/>
            <a:ext cx="10668000" cy="533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1" animBg="1" advAuto="0"/>
      <p:bldP spid="202" grpId="2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xfrm>
            <a:off x="391886" y="0"/>
            <a:ext cx="11660414" cy="97536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SzTx/>
              <a:buNone/>
            </a:pPr>
            <a:r>
              <a:rPr dirty="0" smtClean="0"/>
              <a:t>Fourier analysis is a very powerful mathematical tool, widely used in many branches of science and engineering.  </a:t>
            </a:r>
          </a:p>
          <a:p>
            <a:pPr marL="0" indent="0">
              <a:buSzTx/>
              <a:buNone/>
            </a:pPr>
            <a:endParaRPr lang="es-MX" dirty="0"/>
          </a:p>
          <a:p>
            <a:pPr marL="0" indent="0">
              <a:buSzTx/>
              <a:buNone/>
            </a:pPr>
            <a:endParaRPr lang="es-MX" dirty="0" smtClean="0"/>
          </a:p>
          <a:p>
            <a:pPr marL="0" indent="0">
              <a:buSzTx/>
              <a:buNone/>
            </a:pPr>
            <a:endParaRPr lang="es-MX" dirty="0" smtClean="0"/>
          </a:p>
          <a:p>
            <a:pPr marL="0" indent="0">
              <a:buSzTx/>
              <a:buNone/>
            </a:pPr>
            <a:endParaRPr lang="es-MX" dirty="0" smtClean="0"/>
          </a:p>
          <a:p>
            <a:pPr marL="0" indent="0">
              <a:buSzTx/>
              <a:buNone/>
            </a:pPr>
            <a:endParaRPr lang="es-MX" dirty="0"/>
          </a:p>
          <a:p>
            <a:pPr marL="0" indent="0">
              <a:buSzTx/>
              <a:buNone/>
            </a:pPr>
            <a:endParaRPr lang="es-MX" dirty="0"/>
          </a:p>
          <a:p>
            <a:pPr marL="0" indent="0">
              <a:buSzTx/>
              <a:buNone/>
            </a:pPr>
            <a:r>
              <a:rPr dirty="0" smtClean="0"/>
              <a:t>A standard example is the analysis of a vibrating string into sinusoidal “normal modes”: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72" y="2133192"/>
            <a:ext cx="9548042" cy="5901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1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5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5601" y="20003"/>
            <a:ext cx="3253597" cy="5237507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4803666" y="5357399"/>
            <a:ext cx="50657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x=0</a:t>
            </a:r>
          </a:p>
        </p:txBody>
      </p:sp>
      <p:sp>
        <p:nvSpPr>
          <p:cNvPr id="145" name="Shape 145"/>
          <p:cNvSpPr/>
          <p:nvPr/>
        </p:nvSpPr>
        <p:spPr>
          <a:xfrm>
            <a:off x="7649479" y="5357399"/>
            <a:ext cx="50657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x=L</a:t>
            </a:r>
          </a:p>
        </p:txBody>
      </p:sp>
      <p:pic>
        <p:nvPicPr>
          <p:cNvPr id="14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0147" y="6233515"/>
            <a:ext cx="4025901" cy="825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2763636" y="7471581"/>
            <a:ext cx="1511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modes</a:t>
            </a:r>
          </a:p>
        </p:txBody>
      </p:sp>
      <p:pic>
        <p:nvPicPr>
          <p:cNvPr id="14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98852" y="7554131"/>
            <a:ext cx="2552701" cy="48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78918" y="7554131"/>
            <a:ext cx="25019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1" animBg="1" advAuto="0"/>
      <p:bldP spid="144" grpId="2" animBg="1" advAuto="0"/>
      <p:bldP spid="145" grpId="3" animBg="1" advAuto="0"/>
      <p:bldP spid="146" grpId="4" animBg="1" advAuto="0"/>
      <p:bldP spid="147" grpId="5" animBg="1" advAuto="0"/>
      <p:bldP spid="148" grpId="6" animBg="1" advAuto="0"/>
      <p:bldP spid="149" grpId="7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Video Sonido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s-MX" dirty="0" err="1" smtClean="0"/>
              <a:t>Youtube</a:t>
            </a:r>
            <a:r>
              <a:rPr lang="es-MX" dirty="0" smtClean="0"/>
              <a:t>: </a:t>
            </a:r>
            <a:r>
              <a:rPr lang="en-US" dirty="0"/>
              <a:t>What Does Sound Look Like   SKUNK BEAR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5821687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5553" y="1781140"/>
            <a:ext cx="4635501" cy="13208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4351564" y="646808"/>
            <a:ext cx="37732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Fourier expansion</a:t>
            </a:r>
          </a:p>
        </p:txBody>
      </p:sp>
      <p:sp>
        <p:nvSpPr>
          <p:cNvPr id="153" name="Shape 153"/>
          <p:cNvSpPr/>
          <p:nvPr/>
        </p:nvSpPr>
        <p:spPr>
          <a:xfrm>
            <a:off x="4250066" y="5307965"/>
            <a:ext cx="39762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Dynamical solution</a:t>
            </a:r>
          </a:p>
        </p:txBody>
      </p:sp>
      <p:pic>
        <p:nvPicPr>
          <p:cNvPr id="15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3850" y="6350920"/>
            <a:ext cx="9817100" cy="132080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1130223" y="3588572"/>
            <a:ext cx="107443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(There’s a nice formula for calculating the c</a:t>
            </a:r>
            <a:r>
              <a:rPr baseline="-5999"/>
              <a:t>j</a:t>
            </a:r>
            <a:r>
              <a:t> and d</a:t>
            </a:r>
            <a:r>
              <a:rPr baseline="-5999"/>
              <a:t>j </a:t>
            </a:r>
            <a:r>
              <a:t>.)</a:t>
            </a:r>
          </a:p>
        </p:txBody>
      </p:sp>
      <p:pic>
        <p:nvPicPr>
          <p:cNvPr id="15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51609" y="1781140"/>
            <a:ext cx="5638801" cy="132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2" animBg="1" advAuto="0"/>
      <p:bldP spid="152" grpId="1" animBg="1" advAuto="0"/>
      <p:bldP spid="153" grpId="5" animBg="1" advAuto="0"/>
      <p:bldP spid="154" grpId="6" animBg="1" advAuto="0"/>
      <p:bldP spid="155" grpId="4" animBg="1" advAuto="0"/>
      <p:bldP spid="156" grpId="3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7057" y="2826314"/>
            <a:ext cx="9055101" cy="158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1489166" y="5774567"/>
            <a:ext cx="83574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dirty="0"/>
              <a:t>where often ω(k) = c k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358" y="667314"/>
            <a:ext cx="11099800" cy="1710126"/>
          </a:xfrm>
        </p:spPr>
        <p:txBody>
          <a:bodyPr>
            <a:noAutofit/>
          </a:bodyPr>
          <a:lstStyle/>
          <a:p>
            <a:r>
              <a:rPr lang="en-US" sz="3600" dirty="0"/>
              <a:t>We have to adapt things a bit in order to address traveling waves in free space:</a:t>
            </a:r>
            <a:r>
              <a:rPr lang="en-US" sz="5400" dirty="0"/>
              <a:t/>
            </a:r>
            <a:br>
              <a:rPr lang="en-US" sz="5400" dirty="0"/>
            </a:br>
            <a:endParaRPr lang="es-MX" sz="5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1" animBg="1" advAuto="0"/>
      <p:bldP spid="161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… and there are many other extensions and variations, including:</a:t>
            </a:r>
          </a:p>
          <a:p>
            <a:pPr marL="0" lvl="1" indent="444500">
              <a:buSzTx/>
              <a:buNone/>
            </a:pPr>
            <a:r>
              <a:t>modes of extended objects with arbitrary shapes</a:t>
            </a:r>
          </a:p>
          <a:p>
            <a:pPr marL="0" lvl="1" indent="444500">
              <a:buSzTx/>
              <a:buNone/>
            </a:pPr>
            <a:r>
              <a:t>other equations (heat equation, Schrodinger equation)</a:t>
            </a:r>
          </a:p>
          <a:p>
            <a:pPr marL="0" lvl="1" indent="444500">
              <a:buSzTx/>
              <a:buNone/>
            </a:pPr>
            <a:r>
              <a:t>(for electromagnetism): polarization</a:t>
            </a:r>
          </a:p>
          <a:p>
            <a:pPr marL="0" indent="0">
              <a:buSzTx/>
              <a:buNone/>
            </a:pPr>
            <a:r>
              <a:t>These matters take up a big part of “mathematical methods of physics”, and are treated in many textbooks.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/>
              <a:t>Bottom line, for our purposes:</a:t>
            </a:r>
          </a:p>
          <a:p>
            <a:pPr marL="0" lvl="1" indent="444500">
              <a:buSzTx/>
              <a:buNone/>
            </a:pPr>
            <a:r>
              <a:rPr dirty="0"/>
              <a:t>We can analyze any signal into a weighted sum of normal modes.</a:t>
            </a:r>
          </a:p>
          <a:p>
            <a:pPr marL="0" lvl="1" indent="444500">
              <a:buSzTx/>
              <a:buNone/>
            </a:pPr>
            <a:r>
              <a:rPr dirty="0"/>
              <a:t>We can synthesize any signal using a weighted sum of normal modes.</a:t>
            </a:r>
          </a:p>
          <a:p>
            <a:pPr marL="0" indent="0">
              <a:buSzTx/>
              <a:buNone/>
            </a:pPr>
            <a:r>
              <a:rPr dirty="0"/>
              <a:t>In the case of visible light, normal modes are spectral colors.</a:t>
            </a:r>
          </a:p>
          <a:p>
            <a:pPr marL="0" indent="0">
              <a:buSzTx/>
              <a:buNone/>
            </a:pPr>
            <a:r>
              <a:rPr dirty="0"/>
              <a:t>In the case of audible sound, normal modes are pure tones.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1" build="p" bldLvl="5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542</Words>
  <Application>Microsoft Office PowerPoint</Application>
  <PresentationFormat>Personalizado</PresentationFormat>
  <Paragraphs>52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Cochin</vt:lpstr>
      <vt:lpstr>Helvetica</vt:lpstr>
      <vt:lpstr>Helvetica Light</vt:lpstr>
      <vt:lpstr>Helvetica Neue</vt:lpstr>
      <vt:lpstr>White</vt:lpstr>
      <vt:lpstr>Listening to Hypercolors </vt:lpstr>
      <vt:lpstr>Basic Ideas of Fourier Analysis</vt:lpstr>
      <vt:lpstr>Presentación de PowerPoint</vt:lpstr>
      <vt:lpstr>Presentación de PowerPoint</vt:lpstr>
      <vt:lpstr>Video Sonido</vt:lpstr>
      <vt:lpstr>Presentación de PowerPoint</vt:lpstr>
      <vt:lpstr>We have to adapt things a bit in order to address traveling waves in free space: </vt:lpstr>
      <vt:lpstr>Presentación de PowerPoint</vt:lpstr>
      <vt:lpstr>Presentación de PowerPoint</vt:lpstr>
      <vt:lpstr>More About Information Spaces and Dimension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What is Color Vision For?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Synesthesia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to Hypercolors</dc:title>
  <dc:creator>Carlos Martinez</dc:creator>
  <cp:lastModifiedBy>Carlos Martinez</cp:lastModifiedBy>
  <cp:revision>5</cp:revision>
  <dcterms:modified xsi:type="dcterms:W3CDTF">2017-08-01T16:17:02Z</dcterms:modified>
</cp:coreProperties>
</file>